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9" r:id="rId4"/>
    <p:sldId id="260" r:id="rId5"/>
    <p:sldId id="258" r:id="rId6"/>
    <p:sldId id="259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235" autoAdjust="0"/>
  </p:normalViewPr>
  <p:slideViewPr>
    <p:cSldViewPr snapToGrid="0">
      <p:cViewPr varScale="1">
        <p:scale>
          <a:sx n="90" d="100"/>
          <a:sy n="90" d="100"/>
        </p:scale>
        <p:origin x="6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B498B-D081-41BA-AAA8-69C0C8F4EBA2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683B9-E685-424F-BC82-3CB34EFFB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69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measure retinotopy we presented a 14° wide vertical window containing a vertical grating (spatial frequency 0.15 cycles per degree), and swept37,38 the horizontal position of the window over 135° of azimuth angle, at a frequency of 2 Hz. Stimuli lasted 4 s and were repeated 20 times (10 in each direction). We obtained maps for preferred azimuth by combining responses to the two stimuli moving in opposite directions, as previously described37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683B9-E685-424F-BC82-3CB34EFFBF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34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11581-10C2-BC11-93D9-95B072469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9DE945-BFCB-616D-886E-6523B2520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90466C-2FE7-60B2-F8AB-F82437A33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Neurons are ordered by the position of their maximum response. f, As in e for even trials. Curves indicate preferred position (yellow) and preferred position±40 cm (blue and red)</a:t>
            </a:r>
          </a:p>
          <a:p>
            <a:endParaRPr lang="en-US" dirty="0"/>
          </a:p>
          <a:p>
            <a:r>
              <a:rPr lang="en-US" dirty="0" err="1"/>
              <a:t>e,f</a:t>
            </a:r>
            <a:r>
              <a:rPr lang="en-US" dirty="0"/>
              <a:t> show 4,958 neurons averaged across odd or even trials.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2C325-F0C4-D41C-D41C-B5F25DAE0C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683B9-E685-424F-BC82-3CB34EFFBF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74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Neurons are ordered by the position of their maximum response. f, As in e for even trials. Curves indicate preferred position (yellow) and preferred position±40 cm (blue and red)</a:t>
            </a:r>
          </a:p>
          <a:p>
            <a:endParaRPr lang="en-US" dirty="0"/>
          </a:p>
          <a:p>
            <a:r>
              <a:rPr lang="en-US" dirty="0" err="1"/>
              <a:t>e,f</a:t>
            </a:r>
            <a:r>
              <a:rPr lang="en-US" dirty="0"/>
              <a:t> show 4,958 neurons averaged across odd or even trials.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683B9-E685-424F-BC82-3CB34EFFBF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6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34D4C-6415-6EE6-2A85-C07F39910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AF6584-5427-E718-4A77-559AAD579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86A097-11ED-A75A-0169-88FE48CE8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11656-128F-688B-1436-5C18214E1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683B9-E685-424F-BC82-3CB34EFFBF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41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3D366-AD1F-3840-9594-DB2703704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EBC62F-80B7-7F23-A7B2-33BDADC682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4CF3AE-567A-762F-2599-B927C7245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DB08C-CAD4-C3D0-C324-B396DA836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683B9-E685-424F-BC82-3CB34EFFBF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33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EDC66-654F-E02B-A3AF-921590C0B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E0712E-D261-E591-432C-1826A003FD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D1EFC0-ECA3-F5C4-091F-D4F167B1A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03C50-C5D4-D1F9-94C1-4A02F9037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683B9-E685-424F-BC82-3CB34EFFBF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12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FBB8C-651E-755D-A812-BA2B3B0DB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9BB4A3-054E-A56C-7098-E4B88D041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85B36-AB15-865E-93C3-A09226FA0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1F516-B812-030C-F0BA-5C19DC15B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683B9-E685-424F-BC82-3CB34EFFBF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03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ECB71-1AD7-A785-45CA-26E39DD4F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9E70D1-E155-0C06-8F91-51471ADAA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CDA300-F4FC-E70A-578F-A6C764E61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8C78-8207-6226-3697-3A342C866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683B9-E685-424F-BC82-3CB34EFFBF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25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815F-7483-EDA9-9676-47E233F12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2CAE5-0A97-4C60-3FBD-57AD0CA74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DB7A3-0A38-E1C8-E9CD-DF5190EC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FF3E-201C-486E-8848-81BC5B42A18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66FB5-87F8-4532-4856-9B1A89C55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F279C-8147-A9DE-EF3B-1DF913DD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95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466E-3440-76B5-92E3-9ED9D6AA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DBAF21-350C-0594-590B-D4561B933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38C75-7BAD-E738-0031-E65F446E2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FF3E-201C-486E-8848-81BC5B42A18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159F9-A814-8CBF-4C2E-BA78F6D7A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64383-EB47-B5F8-DFF5-C6D681463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40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F3E1A5-B008-D662-0E89-B3EDD4F87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68115-2B98-7163-553E-C28977947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1EA53-89A9-EB58-4544-6E8F6046F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FF3E-201C-486E-8848-81BC5B42A18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ECF5F-0187-AA6E-D840-9C1443D1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E9F1-1EAD-5FB4-96F2-14727101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3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1F63-D64B-CBF4-B07E-51D979880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C0D1F-6763-D47E-035E-C16109BE5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BC20A-FD9A-33E5-1BEC-00E17CFAB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FF3E-201C-486E-8848-81BC5B42A18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64A88-72F5-047C-4358-2C704CC0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98F30-2B6D-5FF1-B010-CCE5689AD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5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A59DF-30CA-5D69-D3E7-EBA685CE4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DC555-914E-8FD8-DC64-4FCAE9DF9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71ECB-7950-BBA9-359B-EDA01DA1F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FF3E-201C-486E-8848-81BC5B42A18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CC01F-DB5E-1BCD-3052-DE9D53DC3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CA836-AE0B-7504-6D41-E38CE503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06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CE21-2E54-ED55-98AE-AC57E72F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88953-872A-6AAF-C7E0-E780C01F7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B0E2F-36AA-2273-FB3A-67D8ED486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3B8C7-4497-33A8-AC4C-99D49FA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FF3E-201C-486E-8848-81BC5B42A18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CE13D-D4F6-47D3-5957-73B7D1B86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681ED-440A-3EFE-C10E-104759E5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41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DEC8-6D7E-0E24-D49C-1730529F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C56D5-513D-700A-9DB2-4808EB50E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6F6E9-3340-5D0F-34AB-989D89916C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5B820F-4ABC-99F8-3B5F-C074FDCD17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BA11E2-A750-363C-77FA-5A68E1886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DC1349-ED1D-D275-799D-9256374C8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FF3E-201C-486E-8848-81BC5B42A18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42B0CD-6E0D-7239-D3E2-BA37995A2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F81B86-6594-5B65-69AB-379344EA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27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90249-6FB0-D376-6C8B-EEFF496D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40D2FF-3CE0-BA79-5B89-146045115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FF3E-201C-486E-8848-81BC5B42A18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78BCBE-5557-A441-7FDE-B410AF178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4E0B8-A35B-ABF0-A796-199A360A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0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FFBA19-1455-77D2-04AA-668D1CF54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FF3E-201C-486E-8848-81BC5B42A18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1D1B58-7045-E097-4B7B-190E51A1D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61BB7-7D8D-8CC4-4C37-B50FFF252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3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76C7D-5770-C387-5709-1B9987B7F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AADE0-25E5-CD5F-6575-5C550E9B3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1394D-CA75-474B-094C-3A781192E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C8DB8-C8E2-8BA8-A8F4-73E99AD75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FF3E-201C-486E-8848-81BC5B42A18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1E46D-0890-7913-B622-068B4FD3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2A274-5D1B-2A3F-98AF-BF95A2D9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6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AA03-7573-1240-2DA2-1A5887D8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B62693-B16F-E596-5D1C-90741AF2AA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37A3D-8B0A-DDF7-5CE3-D1BCD8D9A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6E541-5003-EC25-FDD4-617397B9A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FF3E-201C-486E-8848-81BC5B42A18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02018-A3CE-AE3C-5077-E241AEEB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1D960-9FAC-7F45-8BAE-2E674284E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5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F97B6-EDD1-0474-61CC-C664D562E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22FD0-41BF-A0E3-951E-F69869FCC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CDC85-B4E5-6D82-08BA-45F85777F8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2CFF3E-201C-486E-8848-81BC5B42A18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6A66C-7F6A-A75A-E30E-4DF058759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61874-C7C8-79DB-737B-1A0F93949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9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9119-ECBB-AA5B-1D05-240902F18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054" y="1131599"/>
            <a:ext cx="10233891" cy="23876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Coherent encoding of subjective spatial position in visual cortex and hippocampus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0FEF9B-AEBC-7686-6EF5-9605CF0E1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1526" y="3620511"/>
            <a:ext cx="9688945" cy="165576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Aman B. Saleem, E. Mika Diamanti, Julien Fournier, Kenneth D. Harris  &amp; Matteo Carandini</a:t>
            </a:r>
          </a:p>
          <a:p>
            <a:endParaRPr lang="en-US" sz="18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Nature, 2018</a:t>
            </a:r>
          </a:p>
        </p:txBody>
      </p:sp>
    </p:spTree>
    <p:extLst>
      <p:ext uri="{BB962C8B-B14F-4D97-AF65-F5344CB8AC3E}">
        <p14:creationId xmlns:p14="http://schemas.microsoft.com/office/powerpoint/2010/main" val="2974954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05F45-4500-24C1-B94E-E54EE1B2A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35EDE-025B-D072-70A1-628761BD2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836348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CA1→V1</a:t>
            </a:r>
          </a:p>
        </p:txBody>
      </p:sp>
      <p:pic>
        <p:nvPicPr>
          <p:cNvPr id="12" name="Picture 11" descr="A diagram of a graph&#10;&#10;AI-generated content may be incorrect.">
            <a:extLst>
              <a:ext uri="{FF2B5EF4-FFF2-40B4-BE49-F238E27FC236}">
                <a16:creationId xmlns:a16="http://schemas.microsoft.com/office/drawing/2014/main" id="{68625397-426F-9C4B-8C30-40D420EF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29" y="467741"/>
            <a:ext cx="6754869" cy="593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3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1ED09-6187-FB9A-3E79-EFF0FE75F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9F6A1DC7-0FD6-790F-CFF2-4D874C65B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66" y="521792"/>
            <a:ext cx="7602279" cy="6336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82026-1AF3-C4D3-1172-063058D7D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836348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Is the task visual?</a:t>
            </a:r>
          </a:p>
        </p:txBody>
      </p:sp>
    </p:spTree>
    <p:extLst>
      <p:ext uri="{BB962C8B-B14F-4D97-AF65-F5344CB8AC3E}">
        <p14:creationId xmlns:p14="http://schemas.microsoft.com/office/powerpoint/2010/main" val="2420846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B9A32-FD6C-FD5E-B7A6-92A37B051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number of different stages of a model&#10;&#10;AI-generated content may be incorrect.">
            <a:extLst>
              <a:ext uri="{FF2B5EF4-FFF2-40B4-BE49-F238E27FC236}">
                <a16:creationId xmlns:a16="http://schemas.microsoft.com/office/drawing/2014/main" id="{454ACD95-78C0-A9D2-1679-E164CA2EA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69" y="654430"/>
            <a:ext cx="7241330" cy="55491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53612EB-4658-E29E-37DA-8DBB4B6D407E}"/>
              </a:ext>
            </a:extLst>
          </p:cNvPr>
          <p:cNvSpPr txBox="1">
            <a:spLocks/>
          </p:cNvSpPr>
          <p:nvPr/>
        </p:nvSpPr>
        <p:spPr>
          <a:xfrm>
            <a:off x="838201" y="666381"/>
            <a:ext cx="108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Subjective</a:t>
            </a:r>
            <a:br>
              <a:rPr lang="en-US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</a:br>
            <a:r>
              <a:rPr lang="en-US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Position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784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05A6E-AB2E-4143-C745-3BA78A2B6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4777F2C-BBB4-AC6C-A382-405ED436CCC4}"/>
              </a:ext>
            </a:extLst>
          </p:cNvPr>
          <p:cNvSpPr txBox="1">
            <a:spLocks/>
          </p:cNvSpPr>
          <p:nvPr/>
        </p:nvSpPr>
        <p:spPr>
          <a:xfrm>
            <a:off x="838201" y="666381"/>
            <a:ext cx="108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Subjective</a:t>
            </a:r>
            <a:br>
              <a:rPr lang="en-US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</a:br>
            <a:r>
              <a:rPr lang="en-US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Position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 descr="A group of graphs showing different positions&#10;&#10;AI-generated content may be incorrect.">
            <a:extLst>
              <a:ext uri="{FF2B5EF4-FFF2-40B4-BE49-F238E27FC236}">
                <a16:creationId xmlns:a16="http://schemas.microsoft.com/office/drawing/2014/main" id="{06190B66-F975-D7A1-B52D-9BBCAAA477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69" y="655748"/>
            <a:ext cx="6838263" cy="488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65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9E52E-D05F-8BE4-FE4B-825E94214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3E7C7-750E-C65A-C168-5F0E7912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1EEF5-D1F8-C3C9-8C81-20D78BFE8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The authors looked at RFs greater than 40° azimuth.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Mice don’t have fovea.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Would we expect similar spatial tuning properties across the retinotopic map of a primate?</a:t>
            </a:r>
          </a:p>
        </p:txBody>
      </p:sp>
    </p:spTree>
    <p:extLst>
      <p:ext uri="{BB962C8B-B14F-4D97-AF65-F5344CB8AC3E}">
        <p14:creationId xmlns:p14="http://schemas.microsoft.com/office/powerpoint/2010/main" val="1324907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A870-213F-9A67-2F1F-ECDC4978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F1A15-2BAC-5441-D08A-2DB620363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753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6A19A-650D-8B97-6C8D-18010EA9D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F806-E684-BB0C-85F8-F334BE0E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Task Design</a:t>
            </a:r>
          </a:p>
        </p:txBody>
      </p:sp>
      <p:pic>
        <p:nvPicPr>
          <p:cNvPr id="7" name="Picture 6" descr="A close-up of a mouse&#10;&#10;AI-generated content may be incorrect.">
            <a:extLst>
              <a:ext uri="{FF2B5EF4-FFF2-40B4-BE49-F238E27FC236}">
                <a16:creationId xmlns:a16="http://schemas.microsoft.com/office/drawing/2014/main" id="{3C2DFB53-D7AF-EE08-6867-9BE8633CDE6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89" y="2171078"/>
            <a:ext cx="4079247" cy="3354459"/>
          </a:xfrm>
          <a:prstGeom prst="rect">
            <a:avLst/>
          </a:prstGeom>
        </p:spPr>
      </p:pic>
      <p:pic>
        <p:nvPicPr>
          <p:cNvPr id="8" name="Picture 7" descr="A collage of different images&#10;&#10;AI-generated content may be incorrect.">
            <a:extLst>
              <a:ext uri="{FF2B5EF4-FFF2-40B4-BE49-F238E27FC236}">
                <a16:creationId xmlns:a16="http://schemas.microsoft.com/office/drawing/2014/main" id="{3F12F872-0A30-3126-5287-25B2496B49D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766" y="2107280"/>
            <a:ext cx="4243947" cy="251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2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AB5AE-7198-8369-9623-223BB026A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429DC-CB66-DBE6-7D7C-E5EF596F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2-photon Imaging</a:t>
            </a:r>
          </a:p>
        </p:txBody>
      </p:sp>
      <p:pic>
        <p:nvPicPr>
          <p:cNvPr id="9" name="Picture 8" descr="A diagram of a variety of shapes&#10;&#10;AI-generated content may be incorrect.">
            <a:extLst>
              <a:ext uri="{FF2B5EF4-FFF2-40B4-BE49-F238E27FC236}">
                <a16:creationId xmlns:a16="http://schemas.microsoft.com/office/drawing/2014/main" id="{E62590D3-A642-026D-1C4F-C1E7CF906EA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94" y="2105324"/>
            <a:ext cx="6075211" cy="335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44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D51D7-BC0E-FF5D-FA65-B55374308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 of a diagram of a cell&#10;&#10;AI-generated content may be incorrect.">
            <a:extLst>
              <a:ext uri="{FF2B5EF4-FFF2-40B4-BE49-F238E27FC236}">
                <a16:creationId xmlns:a16="http://schemas.microsoft.com/office/drawing/2014/main" id="{C80C385D-2AC9-4ED7-2CD5-AACED8130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26" y="1240686"/>
            <a:ext cx="8960571" cy="5041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3CEBF6-6E38-2AC8-88E2-22D0C0E8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Receptive Fields in V1</a:t>
            </a:r>
          </a:p>
        </p:txBody>
      </p:sp>
    </p:spTree>
    <p:extLst>
      <p:ext uri="{BB962C8B-B14F-4D97-AF65-F5344CB8AC3E}">
        <p14:creationId xmlns:p14="http://schemas.microsoft.com/office/powerpoint/2010/main" val="401825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FD3C-2FC9-B414-793A-74F417CE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Position coding in 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01D1A-C8C5-D4AC-FEB5-A2AA18F11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9465" cy="4351338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Neurons showed different responses to identical visual stimuli, depending on position of encounter.</a:t>
            </a:r>
          </a:p>
          <a:p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6" name="Picture 5" descr="A graph of a wave&#10;&#10;AI-generated content may be incorrect.">
            <a:extLst>
              <a:ext uri="{FF2B5EF4-FFF2-40B4-BE49-F238E27FC236}">
                <a16:creationId xmlns:a16="http://schemas.microsoft.com/office/drawing/2014/main" id="{D8FCD935-8A37-9D97-F7D8-D7494FC7C24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452" y="527858"/>
            <a:ext cx="2719498" cy="596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1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1BDD9-6812-558E-AACB-2A826F848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0288-9048-76D2-FC9B-FDF585BB7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05376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Position coding in 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AEE8A-9929-5DB9-1283-0E3482B42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9465" cy="4351338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Neurons showed different responses to identical visual stimuli, depending on position of encounter.</a:t>
            </a:r>
          </a:p>
        </p:txBody>
      </p:sp>
      <p:pic>
        <p:nvPicPr>
          <p:cNvPr id="7" name="Picture 6" descr="A comparison of a normalized fluorescence&#10;&#10;AI-generated content may be incorrect.">
            <a:extLst>
              <a:ext uri="{FF2B5EF4-FFF2-40B4-BE49-F238E27FC236}">
                <a16:creationId xmlns:a16="http://schemas.microsoft.com/office/drawing/2014/main" id="{75DBA00E-F972-8BC7-C75F-8C5BF1CD40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960" y="470811"/>
            <a:ext cx="4900954" cy="602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8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33170-A868-23C8-55AC-0F5E225D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white drawing of a mouse and a ball&#10;&#10;AI-generated content may be incorrect.">
            <a:extLst>
              <a:ext uri="{FF2B5EF4-FFF2-40B4-BE49-F238E27FC236}">
                <a16:creationId xmlns:a16="http://schemas.microsoft.com/office/drawing/2014/main" id="{D935E91B-3AB3-5C34-53D4-6CF0A77C4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042" y="2637414"/>
            <a:ext cx="7052672" cy="38554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EE1DAB-744D-37C8-D8AF-6B1E52B3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836348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V1 responses driven by hippocampus?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B3A4-B02A-12DB-63AD-67EB99487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9465" cy="4351338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The observed selectivity could be based on V1-local computations.</a:t>
            </a:r>
          </a:p>
          <a:p>
            <a:r>
              <a:rPr lang="en-US" dirty="0">
                <a:latin typeface="Bahnschrift" panose="020B0502040204020203" pitchFamily="34" charset="0"/>
              </a:rPr>
              <a:t>But what if they are driven by hippocampal cognitive maps?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78E3E7-5028-87A9-3D25-038C29CBB36D}"/>
              </a:ext>
            </a:extLst>
          </p:cNvPr>
          <p:cNvSpPr txBox="1">
            <a:spLocks/>
          </p:cNvSpPr>
          <p:nvPr/>
        </p:nvSpPr>
        <p:spPr>
          <a:xfrm>
            <a:off x="8222808" y="6344559"/>
            <a:ext cx="3969192" cy="513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Image from Eichenbaum et al., 1999</a:t>
            </a:r>
          </a:p>
          <a:p>
            <a:pPr marL="342900" indent="-342900">
              <a:buAutoNum type="arabicPeriod"/>
            </a:pPr>
            <a:endParaRPr lang="en-US" sz="1800" dirty="0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573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010BA-64F2-C373-3FBC-E959B8E5F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A8CE-B7D7-E057-0299-DDC8824E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836348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CA1→V1</a:t>
            </a:r>
          </a:p>
        </p:txBody>
      </p:sp>
      <p:pic>
        <p:nvPicPr>
          <p:cNvPr id="11" name="Picture 10" descr="A collage of images of different colors&#10;&#10;AI-generated content may be incorrect.">
            <a:extLst>
              <a:ext uri="{FF2B5EF4-FFF2-40B4-BE49-F238E27FC236}">
                <a16:creationId xmlns:a16="http://schemas.microsoft.com/office/drawing/2014/main" id="{9B404507-9052-A590-475F-BA925B6DF3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337" y="467741"/>
            <a:ext cx="8120437" cy="605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75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356</Words>
  <Application>Microsoft Office PowerPoint</Application>
  <PresentationFormat>Widescreen</PresentationFormat>
  <Paragraphs>40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Bahnschrift</vt:lpstr>
      <vt:lpstr>Office Theme</vt:lpstr>
      <vt:lpstr>Coherent encoding of subjective spatial position in visual cortex and hippocampus</vt:lpstr>
      <vt:lpstr>Abstract</vt:lpstr>
      <vt:lpstr>Task Design</vt:lpstr>
      <vt:lpstr>2-photon Imaging</vt:lpstr>
      <vt:lpstr>Receptive Fields in V1</vt:lpstr>
      <vt:lpstr>Position coding in V1</vt:lpstr>
      <vt:lpstr>Position coding in V1</vt:lpstr>
      <vt:lpstr>V1 responses driven by hippocampus? </vt:lpstr>
      <vt:lpstr>CA1→V1</vt:lpstr>
      <vt:lpstr>CA1→V1</vt:lpstr>
      <vt:lpstr>Is the task visual?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Nate Gonzales-Hess</dc:creator>
  <cp:lastModifiedBy>Nate Gonzales-Hess</cp:lastModifiedBy>
  <cp:revision>14</cp:revision>
  <dcterms:created xsi:type="dcterms:W3CDTF">2025-12-02T02:57:55Z</dcterms:created>
  <dcterms:modified xsi:type="dcterms:W3CDTF">2025-12-02T09:23:34Z</dcterms:modified>
</cp:coreProperties>
</file>